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8"/>
  </p:notesMasterIdLst>
  <p:sldIdLst>
    <p:sldId id="894" r:id="rId2"/>
    <p:sldId id="901" r:id="rId3"/>
    <p:sldId id="950" r:id="rId4"/>
    <p:sldId id="951" r:id="rId5"/>
    <p:sldId id="952" r:id="rId6"/>
    <p:sldId id="953" r:id="rId7"/>
    <p:sldId id="954" r:id="rId8"/>
    <p:sldId id="956" r:id="rId9"/>
    <p:sldId id="955" r:id="rId10"/>
    <p:sldId id="963" r:id="rId11"/>
    <p:sldId id="957" r:id="rId12"/>
    <p:sldId id="958" r:id="rId13"/>
    <p:sldId id="959" r:id="rId14"/>
    <p:sldId id="960" r:id="rId15"/>
    <p:sldId id="961" r:id="rId16"/>
    <p:sldId id="9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73"/>
    <p:restoredTop sz="98221" autoAdjust="0"/>
  </p:normalViewPr>
  <p:slideViewPr>
    <p:cSldViewPr snapToGrid="0" snapToObjects="1">
      <p:cViewPr>
        <p:scale>
          <a:sx n="81" d="100"/>
          <a:sy n="81" d="100"/>
        </p:scale>
        <p:origin x="-19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C4430E-0B3A-6340-A730-5C6A30829C5D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C6B9D-33C0-AA45-96AC-AA9B66439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49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xmlns="" id="{ED2612F3-0316-4D47-B8FF-B6834AF0E9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305117" cy="6173788"/>
            <a:chOff x="0" y="0"/>
            <a:chExt cx="5341" cy="388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xmlns="" id="{39D9A910-38BB-164C-AE26-6B10C87CB70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xmlns="" id="{83CB7614-1AAA-F144-8A9E-F0CE805E3D29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xmlns="" id="{BE478127-325A-1E4A-90BB-D0F09A1E51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xmlns="" id="{A04B4C81-20BB-B44B-B053-2A8B62543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9" name="Line 12">
            <a:extLst>
              <a:ext uri="{FF2B5EF4-FFF2-40B4-BE49-F238E27FC236}">
                <a16:creationId xmlns:a16="http://schemas.microsoft.com/office/drawing/2014/main" xmlns="" id="{35A83922-676E-994E-934E-BD6C63BEC3F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0"/>
            <a:ext cx="0" cy="853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0" name="Line 13">
            <a:extLst>
              <a:ext uri="{FF2B5EF4-FFF2-40B4-BE49-F238E27FC236}">
                <a16:creationId xmlns:a16="http://schemas.microsoft.com/office/drawing/2014/main" xmlns="" id="{2B4F1F25-B28C-4E43-A5BE-AF64F3DD197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2743200" y="6858000"/>
            <a:ext cx="20726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1" name="Line 14">
            <a:extLst>
              <a:ext uri="{FF2B5EF4-FFF2-40B4-BE49-F238E27FC236}">
                <a16:creationId xmlns:a16="http://schemas.microsoft.com/office/drawing/2014/main" xmlns="" id="{28C8B27C-DC17-5A44-8C51-99D5A465A6F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2192000" y="685800"/>
            <a:ext cx="0" cy="853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730119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1430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730120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828800" y="2819400"/>
            <a:ext cx="8534400" cy="1752600"/>
          </a:xfrm>
        </p:spPr>
        <p:txBody>
          <a:bodyPr lIns="92075" tIns="46038" rIns="92075" bIns="46038"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xmlns="" id="{B956CF40-FF66-1440-A1D5-A2E1D5D6DFBD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xmlns="" id="{83735419-18B9-4947-B4CA-FFE509EA48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xmlns="" id="{06C6D42B-A6F5-1541-8E4F-3C6F5C159C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B682A8D-C01D-4A47-846A-965F3F6C95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343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641476"/>
            <a:ext cx="10363200" cy="43783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xmlns="" id="{12FD7E58-77EC-CB4D-AE68-F127ED1675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F040ECA2-C6BA-874C-B8D8-87EE391ED1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812800" y="6248400"/>
            <a:ext cx="924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AE9258EF-2D63-364D-8239-4392A25CA9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BD8D97-76A8-6543-8ABD-BF555CA4AE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967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xmlns="" id="{AD95995D-F9FE-B244-8585-C712257F9A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C135C347-6C3D-1849-A366-3E158E21E2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6FC38459-CD94-A544-898F-17560F2DA3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C9DA9C-F9B4-A44C-AF40-881ABD2D5A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2407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641475"/>
            <a:ext cx="508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41475"/>
            <a:ext cx="5080000" cy="4454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A1DB5770-327F-C541-8BB3-C6266DF8F7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B253390D-DE4D-BB4C-890C-1BDB6C821B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9B349730-5B32-4943-AE93-26EAEF5A73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204D22-6D4E-DD47-8C6E-83F14EE59E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3071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xmlns="" id="{F190C899-03E7-B84D-BEA0-982DBF701A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xmlns="" id="{E213219B-189E-BC43-8C2B-FE24C71E31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4D3E8278-F17A-2C47-97DD-A600FAF531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6C4C27-28C9-5649-A65C-78FA363C2BE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83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xmlns="" id="{ECBA2177-0617-C74C-9AEF-9F4F9E59DC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ACBB6DCF-DDA1-0C43-8688-8F9F7B34E7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F643F417-22AD-E548-BA06-73EA1E3589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99C42-2AF9-254B-B5FC-53E1FAC03E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910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xmlns="" id="{6DEA378A-6A59-154C-BD79-C45CFEB388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C19E7D1F-2BB8-714E-A8A6-C89E409CC5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F908797A-FFCD-804D-B4AE-91D49DD1B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D3F4C-BB97-074A-8721-A01129002A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088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837A726D-FE95-BA40-A59A-AE8C7E5E52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FC7794E-AB4B-B141-BBB1-048A440FB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80511667-9EE7-FC45-817A-FD07788FF8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5115ED-9597-124C-8007-7DE66804D4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89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26C8C5F1-D76C-6845-801B-81A803213A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6BE5AC05-598B-6D4D-B0E1-DD8B4A28E4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9079DC16-0A43-2242-B2B9-E27B6646B5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8E9311-50FF-6E47-8029-5DFFAAE84E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56002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xmlns="" id="{2A703012-CDF8-2B44-AFFB-87A2073F8D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BAD4692F-E047-324B-AC57-597B6E38F9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31EE7364-2B86-AB4B-9E4F-EDFF4816D9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9FB417-8C60-0A4E-B7B1-67A894FB54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066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228600"/>
            <a:ext cx="25908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28600"/>
            <a:ext cx="75692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xmlns="" id="{6713C130-8B16-5440-9E59-709CA45101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D04688A4-1B60-C44B-9E45-506043B1F0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73C812D6-B246-6041-BD17-21C9B5666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228D64-2395-8D45-8573-0945DDD03B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53511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641475"/>
            <a:ext cx="508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41475"/>
            <a:ext cx="5080000" cy="4454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xmlns="" id="{0A1EF0EC-8424-8141-B4E7-841C8D8835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xmlns="" id="{B453BD4C-3DD5-D84A-9133-3928241024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xmlns="" id="{CC4A99A2-D340-E44C-907B-62F6E1AD8A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7A5042-4531-A241-8168-8058F67DE1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8905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219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641476"/>
            <a:ext cx="5080000" cy="2151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41476"/>
            <a:ext cx="5080000" cy="21510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914400" y="3944938"/>
            <a:ext cx="10363200" cy="2151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xmlns="" id="{84527BE6-E692-A04D-B872-D07470C4C9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8A05218C-EEFF-4144-B8E9-E21002CAB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xmlns="" id="{11E4B381-092E-D049-9166-07D1D626E0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EA2AB0-A1C8-E34B-989E-3CA9340320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3785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xmlns="" id="{0F60F9BF-4F81-B840-8C83-CFB91A6F49D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1305117" cy="6173788"/>
            <a:chOff x="0" y="0"/>
            <a:chExt cx="5341" cy="3889"/>
          </a:xfrm>
        </p:grpSpPr>
        <p:sp>
          <p:nvSpPr>
            <p:cNvPr id="1033" name="Freeform 3">
              <a:extLst>
                <a:ext uri="{FF2B5EF4-FFF2-40B4-BE49-F238E27FC236}">
                  <a16:creationId xmlns:a16="http://schemas.microsoft.com/office/drawing/2014/main" xmlns="" id="{75710947-5380-4748-A67B-5B1DAD824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0"/>
              <a:ext cx="3863" cy="3889"/>
            </a:xfrm>
            <a:custGeom>
              <a:avLst/>
              <a:gdLst>
                <a:gd name="T0" fmla="*/ 3862 w 3863"/>
                <a:gd name="T1" fmla="*/ 3418 h 3889"/>
                <a:gd name="T2" fmla="*/ 457 w 3863"/>
                <a:gd name="T3" fmla="*/ 0 h 3889"/>
                <a:gd name="T4" fmla="*/ 0 w 3863"/>
                <a:gd name="T5" fmla="*/ 0 h 3889"/>
                <a:gd name="T6" fmla="*/ 0 w 3863"/>
                <a:gd name="T7" fmla="*/ 481 h 3889"/>
                <a:gd name="T8" fmla="*/ 3394 w 3863"/>
                <a:gd name="T9" fmla="*/ 3888 h 3889"/>
                <a:gd name="T10" fmla="*/ 3862 w 3863"/>
                <a:gd name="T11" fmla="*/ 3418 h 388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63" h="3889">
                  <a:moveTo>
                    <a:pt x="3862" y="3418"/>
                  </a:moveTo>
                  <a:lnTo>
                    <a:pt x="457" y="0"/>
                  </a:lnTo>
                  <a:lnTo>
                    <a:pt x="0" y="0"/>
                  </a:lnTo>
                  <a:lnTo>
                    <a:pt x="0" y="481"/>
                  </a:lnTo>
                  <a:lnTo>
                    <a:pt x="3394" y="3888"/>
                  </a:lnTo>
                  <a:lnTo>
                    <a:pt x="3862" y="3418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4" name="Freeform 4">
              <a:extLst>
                <a:ext uri="{FF2B5EF4-FFF2-40B4-BE49-F238E27FC236}">
                  <a16:creationId xmlns:a16="http://schemas.microsoft.com/office/drawing/2014/main" xmlns="" id="{B1E31281-B916-ED45-AE23-D1EE9743684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0" y="0"/>
              <a:ext cx="3394" cy="3223"/>
            </a:xfrm>
            <a:custGeom>
              <a:avLst/>
              <a:gdLst>
                <a:gd name="T0" fmla="*/ 370 w 3394"/>
                <a:gd name="T1" fmla="*/ 0 h 3223"/>
                <a:gd name="T2" fmla="*/ 3393 w 3394"/>
                <a:gd name="T3" fmla="*/ 3036 h 3223"/>
                <a:gd name="T4" fmla="*/ 3208 w 3394"/>
                <a:gd name="T5" fmla="*/ 3222 h 3223"/>
                <a:gd name="T6" fmla="*/ 0 w 3394"/>
                <a:gd name="T7" fmla="*/ 0 h 3223"/>
                <a:gd name="T8" fmla="*/ 370 w 3394"/>
                <a:gd name="T9" fmla="*/ 0 h 32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94" h="3223">
                  <a:moveTo>
                    <a:pt x="370" y="0"/>
                  </a:moveTo>
                  <a:lnTo>
                    <a:pt x="3393" y="3036"/>
                  </a:lnTo>
                  <a:lnTo>
                    <a:pt x="3208" y="3222"/>
                  </a:lnTo>
                  <a:lnTo>
                    <a:pt x="0" y="0"/>
                  </a:lnTo>
                  <a:lnTo>
                    <a:pt x="37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5" name="Freeform 5">
              <a:extLst>
                <a:ext uri="{FF2B5EF4-FFF2-40B4-BE49-F238E27FC236}">
                  <a16:creationId xmlns:a16="http://schemas.microsoft.com/office/drawing/2014/main" xmlns="" id="{22BE56E8-4CA9-4C40-9375-D3B508BBE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7" y="0"/>
              <a:ext cx="2859" cy="2556"/>
            </a:xfrm>
            <a:custGeom>
              <a:avLst/>
              <a:gdLst>
                <a:gd name="T0" fmla="*/ 630 w 2859"/>
                <a:gd name="T1" fmla="*/ 0 h 2556"/>
                <a:gd name="T2" fmla="*/ 2858 w 2859"/>
                <a:gd name="T3" fmla="*/ 2238 h 2556"/>
                <a:gd name="T4" fmla="*/ 2543 w 2859"/>
                <a:gd name="T5" fmla="*/ 2555 h 2556"/>
                <a:gd name="T6" fmla="*/ 0 w 2859"/>
                <a:gd name="T7" fmla="*/ 0 h 2556"/>
                <a:gd name="T8" fmla="*/ 630 w 2859"/>
                <a:gd name="T9" fmla="*/ 0 h 25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859" h="2556">
                  <a:moveTo>
                    <a:pt x="630" y="0"/>
                  </a:moveTo>
                  <a:lnTo>
                    <a:pt x="2858" y="2238"/>
                  </a:lnTo>
                  <a:lnTo>
                    <a:pt x="2543" y="2555"/>
                  </a:lnTo>
                  <a:lnTo>
                    <a:pt x="0" y="0"/>
                  </a:lnTo>
                  <a:lnTo>
                    <a:pt x="63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  <p:sp>
          <p:nvSpPr>
            <p:cNvPr id="1036" name="Freeform 6">
              <a:extLst>
                <a:ext uri="{FF2B5EF4-FFF2-40B4-BE49-F238E27FC236}">
                  <a16:creationId xmlns:a16="http://schemas.microsoft.com/office/drawing/2014/main" xmlns="" id="{A628E018-3943-A044-BC9E-59B2136870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0"/>
              <a:ext cx="2286" cy="2121"/>
            </a:xfrm>
            <a:custGeom>
              <a:avLst/>
              <a:gdLst>
                <a:gd name="T0" fmla="*/ 0 w 2286"/>
                <a:gd name="T1" fmla="*/ 0 h 2121"/>
                <a:gd name="T2" fmla="*/ 2111 w 2286"/>
                <a:gd name="T3" fmla="*/ 2120 h 2121"/>
                <a:gd name="T4" fmla="*/ 2285 w 2286"/>
                <a:gd name="T5" fmla="*/ 1945 h 2121"/>
                <a:gd name="T6" fmla="*/ 348 w 2286"/>
                <a:gd name="T7" fmla="*/ 0 h 2121"/>
                <a:gd name="T8" fmla="*/ 0 w 2286"/>
                <a:gd name="T9" fmla="*/ 0 h 21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86" h="2121">
                  <a:moveTo>
                    <a:pt x="0" y="0"/>
                  </a:moveTo>
                  <a:lnTo>
                    <a:pt x="2111" y="2120"/>
                  </a:lnTo>
                  <a:lnTo>
                    <a:pt x="2285" y="1945"/>
                  </a:lnTo>
                  <a:lnTo>
                    <a:pt x="348" y="0"/>
                  </a:lnTo>
                  <a:lnTo>
                    <a:pt x="0" y="0"/>
                  </a:lnTo>
                </a:path>
              </a:pathLst>
            </a:custGeom>
            <a:solidFill>
              <a:schemeClr val="bg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sz="1800"/>
            </a:p>
          </p:txBody>
        </p:sp>
      </p:grpSp>
      <p:sp>
        <p:nvSpPr>
          <p:cNvPr id="729095" name="Rectangle 7">
            <a:extLst>
              <a:ext uri="{FF2B5EF4-FFF2-40B4-BE49-F238E27FC236}">
                <a16:creationId xmlns:a16="http://schemas.microsoft.com/office/drawing/2014/main" xmlns="" id="{80F8FA8C-B723-C843-84F8-8FDFE46ED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28600"/>
            <a:ext cx="10363200" cy="1219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29096" name="Rectangle 8">
            <a:extLst>
              <a:ext uri="{FF2B5EF4-FFF2-40B4-BE49-F238E27FC236}">
                <a16:creationId xmlns:a16="http://schemas.microsoft.com/office/drawing/2014/main" xmlns="" id="{74CE9FA7-F9DB-2341-B3FD-54ECA0D0C9B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9097" name="Rectangle 9">
            <a:extLst>
              <a:ext uri="{FF2B5EF4-FFF2-40B4-BE49-F238E27FC236}">
                <a16:creationId xmlns:a16="http://schemas.microsoft.com/office/drawing/2014/main" xmlns="" id="{128D82CA-ED5C-B84F-85AD-14C35CAE59B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32368" y="6173788"/>
            <a:ext cx="9834033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729098" name="Rectangle 10">
            <a:extLst>
              <a:ext uri="{FF2B5EF4-FFF2-40B4-BE49-F238E27FC236}">
                <a16:creationId xmlns:a16="http://schemas.microsoft.com/office/drawing/2014/main" xmlns="" id="{C2228C18-50A4-494A-8A20-F2D1097B82C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/>
            </a:lvl1pPr>
          </a:lstStyle>
          <a:p>
            <a:fld id="{2DAE4FA8-FD81-364E-A695-96ABC3932139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729099" name="Rectangle 11">
            <a:extLst>
              <a:ext uri="{FF2B5EF4-FFF2-40B4-BE49-F238E27FC236}">
                <a16:creationId xmlns:a16="http://schemas.microsoft.com/office/drawing/2014/main" xmlns="" id="{95AC04BD-9089-5148-8AC0-47DBDE90F0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41475"/>
            <a:ext cx="10363200" cy="44545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2" name="Line 12">
            <a:extLst>
              <a:ext uri="{FF2B5EF4-FFF2-40B4-BE49-F238E27FC236}">
                <a16:creationId xmlns:a16="http://schemas.microsoft.com/office/drawing/2014/main" xmlns="" id="{8B41BC42-F898-6741-A10E-416157BA49A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0"/>
            <a:ext cx="0" cy="853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0447563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MS PGothic" panose="020B0600070205080204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»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andman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sandman.com/col/e-cigs.ht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412876"/>
          </a:xfrm>
        </p:spPr>
        <p:txBody>
          <a:bodyPr/>
          <a:lstStyle/>
          <a:p>
            <a:r>
              <a:rPr lang="en-US" sz="3600" dirty="0" smtClean="0">
                <a:effectLst/>
              </a:rPr>
              <a:t/>
            </a:r>
            <a:br>
              <a:rPr lang="en-US" sz="3600" dirty="0" smtClean="0">
                <a:effectLst/>
              </a:rPr>
            </a:br>
            <a:r>
              <a:rPr lang="en-US" sz="3600" dirty="0" smtClean="0">
                <a:effectLst/>
              </a:rPr>
              <a:t/>
            </a:r>
            <a:br>
              <a:rPr lang="en-US" sz="3600" dirty="0" smtClean="0">
                <a:effectLst/>
              </a:rPr>
            </a:br>
            <a:r>
              <a:rPr lang="en-US" sz="3600" dirty="0" smtClean="0">
                <a:effectLst/>
              </a:rPr>
              <a:t/>
            </a:r>
            <a:br>
              <a:rPr lang="en-US" sz="3600" dirty="0" smtClean="0">
                <a:effectLst/>
              </a:rPr>
            </a:b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r>
              <a:rPr lang="en-US" sz="3200" dirty="0" smtClean="0">
                <a:effectLst/>
              </a:rPr>
              <a:t>Outrage </a:t>
            </a:r>
            <a:r>
              <a:rPr lang="en-US" sz="3200" dirty="0">
                <a:effectLst/>
              </a:rPr>
              <a:t>Reduction about Harm Reduction: </a:t>
            </a:r>
            <a:r>
              <a:rPr lang="en-US" sz="3600" dirty="0" smtClean="0">
                <a:effectLst/>
              </a:rPr>
              <a:t/>
            </a:r>
            <a:br>
              <a:rPr lang="en-US" sz="3600" dirty="0" smtClean="0">
                <a:effectLst/>
              </a:rPr>
            </a:br>
            <a:r>
              <a:rPr lang="en-US" sz="3200" dirty="0" smtClean="0">
                <a:effectLst/>
              </a:rPr>
              <a:t>Addressing </a:t>
            </a:r>
            <a:r>
              <a:rPr lang="en-US" sz="3200" dirty="0">
                <a:effectLst/>
              </a:rPr>
              <a:t>Public Health’s Anti-Noncombustibles </a:t>
            </a:r>
            <a:r>
              <a:rPr lang="en-US" sz="3200" dirty="0" smtClean="0">
                <a:effectLst/>
              </a:rPr>
              <a:t>Bias</a:t>
            </a:r>
            <a:r>
              <a:rPr lang="en-US" sz="3200" dirty="0">
                <a:effectLst/>
              </a:rPr>
              <a:t/>
            </a:r>
            <a:br>
              <a:rPr lang="en-US" sz="3200" dirty="0">
                <a:effectLst/>
              </a:rPr>
            </a:br>
            <a:r>
              <a:rPr lang="en-US" sz="3600" dirty="0" smtClean="0">
                <a:effectLst/>
              </a:rPr>
              <a:t/>
            </a:r>
            <a:br>
              <a:rPr lang="en-US" sz="3600" dirty="0" smtClean="0">
                <a:effectLst/>
              </a:rPr>
            </a:br>
            <a:r>
              <a:rPr lang="en-US" sz="3600" dirty="0">
                <a:effectLst/>
              </a:rPr>
              <a:t> </a:t>
            </a:r>
            <a:r>
              <a:rPr lang="en-US" sz="3600" dirty="0" smtClean="0">
                <a:effectLst/>
              </a:rPr>
              <a:t/>
            </a:r>
            <a:br>
              <a:rPr lang="en-US" sz="3600" dirty="0" smtClean="0">
                <a:effectLst/>
              </a:rPr>
            </a:br>
            <a:r>
              <a:rPr lang="en-US" sz="3600" dirty="0">
                <a:effectLst/>
              </a:rPr>
              <a:t/>
            </a:r>
            <a:br>
              <a:rPr lang="en-US" sz="3600" dirty="0">
                <a:effectLst/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algn="ctr">
              <a:buClr>
                <a:srgbClr val="FFFF00"/>
              </a:buClr>
              <a:buNone/>
              <a:defRPr/>
            </a:pPr>
            <a:endParaRPr lang="en-GB" sz="2000" dirty="0" smtClean="0">
              <a:solidFill>
                <a:srgbClr val="FFFFFF"/>
              </a:solidFill>
              <a:effectLst/>
            </a:endParaRPr>
          </a:p>
          <a:p>
            <a:pPr marL="0" lvl="0" indent="0" algn="ctr">
              <a:buClr>
                <a:srgbClr val="FFFF00"/>
              </a:buClr>
              <a:buNone/>
              <a:defRPr/>
            </a:pPr>
            <a:endParaRPr lang="en-GB" sz="2000" dirty="0" smtClean="0">
              <a:solidFill>
                <a:srgbClr val="FFFFFF"/>
              </a:solidFill>
              <a:effectLst/>
            </a:endParaRPr>
          </a:p>
          <a:p>
            <a:pPr marL="0" lvl="0" indent="0" algn="ctr">
              <a:buClr>
                <a:srgbClr val="FFFF00"/>
              </a:buClr>
              <a:buNone/>
              <a:defRPr/>
            </a:pPr>
            <a:r>
              <a:rPr lang="en-GB" sz="2000" dirty="0" smtClean="0">
                <a:solidFill>
                  <a:srgbClr val="FFFFFF"/>
                </a:solidFill>
                <a:effectLst/>
              </a:rPr>
              <a:t>Peter </a:t>
            </a:r>
            <a:r>
              <a:rPr lang="en-GB" sz="2000" dirty="0">
                <a:solidFill>
                  <a:srgbClr val="FFFFFF"/>
                </a:solidFill>
                <a:effectLst/>
              </a:rPr>
              <a:t>M. Sandman, Ph.D.</a:t>
            </a:r>
            <a:endParaRPr lang="en-US" sz="2000" dirty="0">
              <a:solidFill>
                <a:srgbClr val="FFFFFF"/>
              </a:solidFill>
              <a:effectLst/>
            </a:endParaRPr>
          </a:p>
          <a:p>
            <a:pPr marL="0" lvl="0" indent="0" algn="ctr">
              <a:buClr>
                <a:srgbClr val="FFFF00"/>
              </a:buClr>
              <a:buNone/>
              <a:defRPr/>
            </a:pPr>
            <a:r>
              <a:rPr lang="en-GB" sz="2000" dirty="0">
                <a:solidFill>
                  <a:srgbClr val="FFFFFF"/>
                </a:solidFill>
                <a:effectLst/>
              </a:rPr>
              <a:t>(mostly retired risk communication consultant, Brooklyn, NY, USA) </a:t>
            </a:r>
          </a:p>
          <a:p>
            <a:pPr marL="0" lvl="0" indent="0" algn="ctr">
              <a:buClr>
                <a:srgbClr val="FFFF00"/>
              </a:buClr>
              <a:buNone/>
              <a:defRPr/>
            </a:pPr>
            <a:endParaRPr lang="en-US" sz="2000" dirty="0">
              <a:solidFill>
                <a:srgbClr val="FFFFFF"/>
              </a:solidFill>
              <a:effectLst/>
            </a:endParaRPr>
          </a:p>
          <a:p>
            <a:pPr marL="0" lvl="0" indent="0" algn="ctr">
              <a:buClr>
                <a:srgbClr val="FFFF00"/>
              </a:buClr>
              <a:buNone/>
              <a:defRPr/>
            </a:pPr>
            <a:r>
              <a:rPr lang="en-GB" sz="2000" dirty="0">
                <a:solidFill>
                  <a:srgbClr val="FFFFFF"/>
                </a:solidFill>
                <a:effectLst/>
              </a:rPr>
              <a:t>(for more along these lines, see </a:t>
            </a:r>
            <a:r>
              <a:rPr lang="en-GB" sz="2000" u="sng" dirty="0">
                <a:solidFill>
                  <a:srgbClr val="FFFF00"/>
                </a:solidFill>
                <a:effectLst/>
                <a:hlinkClick r:id="rId2"/>
              </a:rPr>
              <a:t>www.psandman.com</a:t>
            </a:r>
            <a:r>
              <a:rPr lang="en-GB" sz="2000" dirty="0" smtClean="0">
                <a:solidFill>
                  <a:srgbClr val="FFFFFF"/>
                </a:solidFill>
                <a:effectLst/>
              </a:rPr>
              <a:t>)</a:t>
            </a:r>
          </a:p>
          <a:p>
            <a:pPr marL="0" lvl="0" indent="0" algn="ctr">
              <a:buClr>
                <a:srgbClr val="FFFF00"/>
              </a:buClr>
              <a:buNone/>
              <a:defRPr/>
            </a:pPr>
            <a:endParaRPr lang="en-US" sz="2000" dirty="0">
              <a:solidFill>
                <a:srgbClr val="FFFFFF"/>
              </a:solidFill>
              <a:effectLst/>
            </a:endParaRPr>
          </a:p>
          <a:p>
            <a:pPr marL="0" lvl="0" indent="0" algn="ctr">
              <a:buClr>
                <a:srgbClr val="FFFF00"/>
              </a:buClr>
              <a:buNone/>
              <a:defRPr/>
            </a:pPr>
            <a:endParaRPr lang="en-GB" sz="2000" dirty="0" smtClean="0">
              <a:solidFill>
                <a:srgbClr val="FFFFFF"/>
              </a:solidFill>
              <a:effectLst/>
            </a:endParaRPr>
          </a:p>
          <a:p>
            <a:pPr marL="0" indent="0" algn="ctr">
              <a:buClr>
                <a:srgbClr val="FFFF00"/>
              </a:buClr>
              <a:buNone/>
              <a:defRPr/>
            </a:pPr>
            <a:r>
              <a:rPr lang="en-US" sz="2000" dirty="0" smtClean="0">
                <a:effectLst/>
              </a:rPr>
              <a:t>9</a:t>
            </a:r>
            <a:r>
              <a:rPr lang="en-US" sz="2000" baseline="30000" dirty="0" smtClean="0">
                <a:effectLst/>
              </a:rPr>
              <a:t>th</a:t>
            </a:r>
            <a:r>
              <a:rPr lang="en-US" sz="2000" dirty="0" smtClean="0">
                <a:effectLst/>
              </a:rPr>
              <a:t> Summit Tobacco Harm Reduction</a:t>
            </a:r>
            <a:endParaRPr lang="en-US" sz="2000" dirty="0" smtClean="0">
              <a:solidFill>
                <a:srgbClr val="FFFFFF"/>
              </a:solidFill>
              <a:effectLst/>
            </a:endParaRP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000" dirty="0" smtClean="0">
                <a:effectLst/>
              </a:rPr>
              <a:t>International Association on Smoking Control &amp; Harm Reduction</a:t>
            </a:r>
          </a:p>
          <a:p>
            <a:pPr marL="0" indent="0" algn="ctr">
              <a:buClr>
                <a:srgbClr val="FFFF00"/>
              </a:buClr>
              <a:buNone/>
            </a:pPr>
            <a:r>
              <a:rPr lang="en-US" sz="2000" dirty="0" smtClean="0">
                <a:effectLst/>
              </a:rPr>
              <a:t>Virtual Keynote Address</a:t>
            </a:r>
            <a:endParaRPr lang="en-US" sz="2000" dirty="0">
              <a:effectLst/>
            </a:endParaRPr>
          </a:p>
          <a:p>
            <a:pPr marL="0" lvl="0" indent="0" algn="ctr">
              <a:buClr>
                <a:srgbClr val="FFFF00"/>
              </a:buClr>
              <a:buNone/>
            </a:pPr>
            <a:r>
              <a:rPr lang="en-US" sz="2000" dirty="0" smtClean="0">
                <a:solidFill>
                  <a:srgbClr val="FFFFFF"/>
                </a:solidFill>
                <a:effectLst/>
              </a:rPr>
              <a:t>Athens, Greece  ◦ September 30, 2026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12800" y="6248400"/>
            <a:ext cx="9245600" cy="457200"/>
          </a:xfrm>
        </p:spPr>
        <p:txBody>
          <a:bodyPr/>
          <a:lstStyle/>
          <a:p>
            <a:pPr>
              <a:defRPr/>
            </a:pPr>
            <a:r>
              <a:rPr lang="en-US" sz="1400" dirty="0" smtClean="0"/>
              <a:t>Copyright (c) 2026 by Peter M. Sandman -- for more information see www.psandman.com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z="1400" smtClean="0"/>
              <a:pPr/>
              <a:t>1</a:t>
            </a:fld>
            <a:endParaRPr lang="en-US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910597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9908" y="0"/>
            <a:ext cx="10363200" cy="1453662"/>
          </a:xfrm>
        </p:spPr>
        <p:txBody>
          <a:bodyPr/>
          <a:lstStyle/>
          <a:p>
            <a:r>
              <a:rPr lang="en-US" dirty="0" smtClean="0"/>
              <a:t>Some Introductory Context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711569"/>
            <a:ext cx="10363200" cy="4308232"/>
          </a:xfrm>
        </p:spPr>
        <p:txBody>
          <a:bodyPr/>
          <a:lstStyle/>
          <a:p>
            <a:r>
              <a:rPr lang="en-US" sz="2400" dirty="0" smtClean="0"/>
              <a:t>I’m a retired risk communication consultant.</a:t>
            </a:r>
          </a:p>
          <a:p>
            <a:r>
              <a:rPr lang="en-US" sz="2400" dirty="0" smtClean="0"/>
              <a:t>Tobacco and noncombustibles issues have been a very small part of my work – and that was concentrated in the U.S.</a:t>
            </a:r>
          </a:p>
          <a:p>
            <a:r>
              <a:rPr lang="en-US" sz="2400" dirty="0" smtClean="0"/>
              <a:t>There’s just one directly relevant 2015 piece on my website: </a:t>
            </a:r>
          </a:p>
          <a:p>
            <a:pPr marL="800100" lvl="2" indent="0">
              <a:buNone/>
            </a:pPr>
            <a:r>
              <a:rPr lang="en-US" sz="2000" u="sng" dirty="0" smtClean="0">
                <a:effectLst/>
                <a:hlinkClick r:id="rId2"/>
              </a:rPr>
              <a:t>A </a:t>
            </a:r>
            <a:r>
              <a:rPr lang="en-US" sz="2000" u="sng" dirty="0">
                <a:effectLst/>
                <a:hlinkClick r:id="rId2"/>
              </a:rPr>
              <a:t>Promising Candidate for Most Dangerously Dishonest </a:t>
            </a:r>
            <a:endParaRPr lang="en-US" sz="2000" u="sng" dirty="0" smtClean="0">
              <a:effectLst/>
              <a:hlinkClick r:id="rId2"/>
            </a:endParaRPr>
          </a:p>
          <a:p>
            <a:pPr marL="800100" lvl="2" indent="0">
              <a:buNone/>
            </a:pPr>
            <a:r>
              <a:rPr lang="en-US" sz="2000" u="sng" dirty="0" smtClean="0">
                <a:effectLst/>
                <a:hlinkClick r:id="rId2"/>
              </a:rPr>
              <a:t>Public </a:t>
            </a:r>
            <a:r>
              <a:rPr lang="en-US" sz="2000" u="sng" dirty="0">
                <a:effectLst/>
                <a:hlinkClick r:id="rId2"/>
              </a:rPr>
              <a:t>Health News Release of the </a:t>
            </a:r>
            <a:r>
              <a:rPr lang="en-US" sz="2000" u="sng" dirty="0" smtClean="0">
                <a:effectLst/>
                <a:hlinkClick r:id="rId2"/>
              </a:rPr>
              <a:t>Year</a:t>
            </a:r>
            <a:endParaRPr lang="en-US" sz="2000" dirty="0" smtClean="0"/>
          </a:p>
          <a:p>
            <a:endParaRPr lang="en-US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Copyright (c) 2026 by Peter M. Sandman -- for more information see www.psandman.com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0566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I’m Assuming You Know Already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59169"/>
            <a:ext cx="10363200" cy="4460632"/>
          </a:xfrm>
        </p:spPr>
        <p:txBody>
          <a:bodyPr/>
          <a:lstStyle/>
          <a:p>
            <a:r>
              <a:rPr lang="en-US" sz="2800" dirty="0">
                <a:effectLst/>
              </a:rPr>
              <a:t>N</a:t>
            </a:r>
            <a:r>
              <a:rPr lang="en-US" sz="2800" dirty="0" smtClean="0">
                <a:effectLst/>
              </a:rPr>
              <a:t>oncombustibles </a:t>
            </a:r>
            <a:r>
              <a:rPr lang="en-US" sz="2800" dirty="0">
                <a:effectLst/>
              </a:rPr>
              <a:t>are </a:t>
            </a:r>
            <a:r>
              <a:rPr lang="en-US" sz="2800" dirty="0" smtClean="0">
                <a:effectLst/>
              </a:rPr>
              <a:t>safer </a:t>
            </a:r>
            <a:r>
              <a:rPr lang="en-US" sz="2800" dirty="0">
                <a:effectLst/>
              </a:rPr>
              <a:t>than </a:t>
            </a:r>
            <a:r>
              <a:rPr lang="en-US" sz="2800" dirty="0" smtClean="0">
                <a:effectLst/>
              </a:rPr>
              <a:t>cigarettes; some – especially vapes – are a good way </a:t>
            </a:r>
            <a:r>
              <a:rPr lang="en-US" sz="2800" dirty="0">
                <a:effectLst/>
              </a:rPr>
              <a:t>to help smokers quit </a:t>
            </a:r>
            <a:r>
              <a:rPr lang="en-US" sz="2800" dirty="0" smtClean="0">
                <a:effectLst/>
              </a:rPr>
              <a:t>smoking or </a:t>
            </a:r>
            <a:r>
              <a:rPr lang="en-US" sz="2800" dirty="0">
                <a:effectLst/>
              </a:rPr>
              <a:t>cut back.</a:t>
            </a:r>
          </a:p>
          <a:p>
            <a:r>
              <a:rPr lang="en-US" sz="2800" dirty="0" smtClean="0">
                <a:effectLst/>
              </a:rPr>
              <a:t>Many people </a:t>
            </a:r>
            <a:r>
              <a:rPr lang="en-US" sz="2800" dirty="0">
                <a:effectLst/>
              </a:rPr>
              <a:t>believe noncombustibles are at least as dangerous as cigarettes.</a:t>
            </a:r>
          </a:p>
          <a:p>
            <a:r>
              <a:rPr lang="en-US" sz="2800" dirty="0" smtClean="0">
                <a:effectLst/>
              </a:rPr>
              <a:t>That deters smokers from switching to noncombustibles.</a:t>
            </a:r>
          </a:p>
          <a:p>
            <a:r>
              <a:rPr lang="en-US" sz="2800" dirty="0" smtClean="0">
                <a:effectLst/>
              </a:rPr>
              <a:t>Public health messaging has </a:t>
            </a:r>
            <a:r>
              <a:rPr lang="en-US" sz="2800" dirty="0">
                <a:effectLst/>
              </a:rPr>
              <a:t>contributed </a:t>
            </a:r>
            <a:r>
              <a:rPr lang="en-US" sz="2800" dirty="0" smtClean="0">
                <a:effectLst/>
              </a:rPr>
              <a:t>to </a:t>
            </a:r>
            <a:r>
              <a:rPr lang="en-US" sz="2800" dirty="0">
                <a:effectLst/>
              </a:rPr>
              <a:t>this mistaken belief, </a:t>
            </a:r>
            <a:r>
              <a:rPr lang="en-US" sz="2800" dirty="0" smtClean="0">
                <a:effectLst/>
              </a:rPr>
              <a:t>undermining noncombustibles </a:t>
            </a:r>
            <a:r>
              <a:rPr lang="en-US" sz="2800" dirty="0">
                <a:effectLst/>
              </a:rPr>
              <a:t>as a harm reduction tool. </a:t>
            </a:r>
          </a:p>
          <a:p>
            <a:r>
              <a:rPr lang="en-US" sz="2800" dirty="0">
                <a:effectLst/>
              </a:rPr>
              <a:t>R</a:t>
            </a:r>
            <a:r>
              <a:rPr lang="en-US" sz="2800" dirty="0" smtClean="0">
                <a:effectLst/>
              </a:rPr>
              <a:t>egulations affecting noncombustibles have also undermined their effectiveness as a harm reduction tool</a:t>
            </a:r>
            <a:r>
              <a:rPr lang="en-US" sz="2800" dirty="0">
                <a:effectLst/>
              </a:rPr>
              <a:t>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3183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PUBLIC HEALTH PEOPLE DO THAT?</a:t>
            </a:r>
          </a:p>
          <a:p>
            <a:endParaRPr lang="en-US" dirty="0"/>
          </a:p>
          <a:p>
            <a:r>
              <a:rPr lang="en-US" dirty="0" smtClean="0"/>
              <a:t>WHAT CAN WE DO ABOUT IT?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79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Communication 101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people are upset about a risk – e.g. angry or frightened – that makes them think the risk is more serious.</a:t>
            </a:r>
          </a:p>
          <a:p>
            <a:r>
              <a:rPr lang="en-US" dirty="0" smtClean="0"/>
              <a:t>In other words:</a:t>
            </a:r>
          </a:p>
          <a:p>
            <a:pPr marL="457200" lvl="1" indent="0">
              <a:buNone/>
            </a:pPr>
            <a:r>
              <a:rPr lang="en-US" dirty="0" smtClean="0"/>
              <a:t>			Outrage </a:t>
            </a:r>
            <a:r>
              <a:rPr lang="en-US" dirty="0" smtClean="0">
                <a:sym typeface="Wingdings" panose="05000000000000000000" pitchFamily="2" charset="2"/>
              </a:rPr>
              <a:t> Hazard Perception</a:t>
            </a:r>
          </a:p>
          <a:p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Example: If a factory’s management is dishonest and contemptuous and its emissions smell, people are likelier to think the emissions will give them cancer.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424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4571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148862"/>
            <a:ext cx="10363200" cy="4870939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effectLst/>
              </a:rPr>
              <a:t>The noncombustibles industry is the factory.  </a:t>
            </a:r>
            <a:endParaRPr lang="en-US" sz="3600" dirty="0" smtClean="0">
              <a:effectLst/>
            </a:endParaRPr>
          </a:p>
          <a:p>
            <a:pPr marL="0" indent="0">
              <a:buNone/>
            </a:pPr>
            <a:r>
              <a:rPr lang="en-US" sz="3600" dirty="0" smtClean="0">
                <a:effectLst/>
              </a:rPr>
              <a:t>Public </a:t>
            </a:r>
            <a:r>
              <a:rPr lang="en-US" sz="3600" dirty="0">
                <a:effectLst/>
              </a:rPr>
              <a:t>health officials and experts are the </a:t>
            </a:r>
            <a:r>
              <a:rPr lang="en-US" sz="3600" dirty="0" smtClean="0">
                <a:effectLst/>
              </a:rPr>
              <a:t>neighbors.</a:t>
            </a:r>
            <a:r>
              <a:rPr lang="en-US" dirty="0">
                <a:effectLst/>
              </a:rPr>
              <a:t>	</a:t>
            </a:r>
            <a:endParaRPr lang="en-US" dirty="0" smtClean="0">
              <a:effectLst/>
            </a:endParaRPr>
          </a:p>
          <a:p>
            <a:pPr marL="857250" lvl="1" indent="-457200"/>
            <a:r>
              <a:rPr lang="en-US" dirty="0" smtClean="0">
                <a:effectLst/>
              </a:rPr>
              <a:t>Many public health officials and experts </a:t>
            </a:r>
            <a:r>
              <a:rPr lang="en-US" dirty="0" smtClean="0">
                <a:effectLst/>
              </a:rPr>
              <a:t>think noncombustibles are </a:t>
            </a:r>
            <a:r>
              <a:rPr lang="en-US" dirty="0">
                <a:effectLst/>
              </a:rPr>
              <a:t>more dangerous than the evidence </a:t>
            </a:r>
            <a:r>
              <a:rPr lang="en-US" dirty="0" smtClean="0">
                <a:effectLst/>
              </a:rPr>
              <a:t>says </a:t>
            </a:r>
            <a:r>
              <a:rPr lang="en-US" dirty="0">
                <a:effectLst/>
              </a:rPr>
              <a:t>they are.  </a:t>
            </a:r>
            <a:endParaRPr lang="en-US" dirty="0" smtClean="0">
              <a:effectLst/>
            </a:endParaRPr>
          </a:p>
          <a:p>
            <a:pPr marL="857250" lvl="1" indent="-457200"/>
            <a:r>
              <a:rPr lang="en-US" dirty="0" smtClean="0">
                <a:effectLst/>
              </a:rPr>
              <a:t>My core contention: In </a:t>
            </a:r>
            <a:r>
              <a:rPr lang="en-US" dirty="0">
                <a:effectLst/>
              </a:rPr>
              <a:t>large </a:t>
            </a:r>
            <a:r>
              <a:rPr lang="en-US" dirty="0" smtClean="0">
                <a:effectLst/>
              </a:rPr>
              <a:t>part </a:t>
            </a:r>
            <a:r>
              <a:rPr lang="en-US" dirty="0">
                <a:effectLst/>
              </a:rPr>
              <a:t>they believe that because of their outrage at </a:t>
            </a:r>
            <a:r>
              <a:rPr lang="en-US" dirty="0" smtClean="0">
                <a:effectLst/>
              </a:rPr>
              <a:t>the </a:t>
            </a:r>
            <a:r>
              <a:rPr lang="en-US" dirty="0">
                <a:effectLst/>
              </a:rPr>
              <a:t>industry.  </a:t>
            </a:r>
            <a:endParaRPr lang="en-US" dirty="0" smtClean="0">
              <a:effectLst/>
            </a:endParaRPr>
          </a:p>
          <a:p>
            <a:pPr marL="857250" lvl="1" indent="-457200"/>
            <a:r>
              <a:rPr lang="en-US" dirty="0" smtClean="0">
                <a:effectLst/>
              </a:rPr>
              <a:t>If I’m right, then mitigating </a:t>
            </a:r>
            <a:r>
              <a:rPr lang="en-US" dirty="0">
                <a:effectLst/>
              </a:rPr>
              <a:t>their outrage is pretty much a prerequisite to mitigating their hazard overestimation.  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323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They So </a:t>
            </a:r>
            <a:r>
              <a:rPr lang="en-US" dirty="0" smtClean="0"/>
              <a:t>Outraged?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It’s mostly about </a:t>
            </a:r>
            <a:r>
              <a:rPr lang="en-US" dirty="0" smtClean="0"/>
              <a:t>the </a:t>
            </a:r>
            <a:r>
              <a:rPr lang="en-US" dirty="0" smtClean="0"/>
              <a:t>industry, not </a:t>
            </a:r>
            <a:r>
              <a:rPr lang="en-US" dirty="0" smtClean="0"/>
              <a:t>the </a:t>
            </a:r>
            <a:r>
              <a:rPr lang="en-US" dirty="0" smtClean="0"/>
              <a:t>product line. </a:t>
            </a:r>
          </a:p>
          <a:p>
            <a:pPr marL="0" indent="0">
              <a:buNone/>
            </a:pPr>
            <a:endParaRPr lang="en-US" dirty="0">
              <a:effectLst/>
            </a:endParaRPr>
          </a:p>
          <a:p>
            <a:pPr marL="0" indent="0">
              <a:buNone/>
            </a:pPr>
            <a:r>
              <a:rPr lang="en-US" dirty="0" smtClean="0">
                <a:effectLst/>
              </a:rPr>
              <a:t>Thought experiment:  If anti-tobacco </a:t>
            </a:r>
            <a:r>
              <a:rPr lang="en-US" dirty="0">
                <a:effectLst/>
              </a:rPr>
              <a:t>philanthropist Michael Bloomberg had bought Juul and converted it into a tobacco harm reduction nonprofit, </a:t>
            </a:r>
            <a:r>
              <a:rPr lang="en-US" dirty="0" smtClean="0">
                <a:effectLst/>
              </a:rPr>
              <a:t>would public </a:t>
            </a:r>
            <a:r>
              <a:rPr lang="en-US" dirty="0">
                <a:effectLst/>
              </a:rPr>
              <a:t>health professionals </a:t>
            </a:r>
            <a:r>
              <a:rPr lang="en-US" dirty="0" smtClean="0">
                <a:effectLst/>
              </a:rPr>
              <a:t>today </a:t>
            </a:r>
            <a:r>
              <a:rPr lang="en-US" dirty="0">
                <a:effectLst/>
              </a:rPr>
              <a:t>see e-cigs as a better version of nicotine </a:t>
            </a:r>
            <a:r>
              <a:rPr lang="en-US" dirty="0" smtClean="0">
                <a:effectLst/>
              </a:rPr>
              <a:t>patches?  </a:t>
            </a:r>
            <a:endParaRPr lang="en-US" dirty="0">
              <a:effectLst/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228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They So </a:t>
            </a:r>
            <a:r>
              <a:rPr lang="en-US" dirty="0" smtClean="0"/>
              <a:t>Outraged?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Trust</a:t>
            </a:r>
          </a:p>
          <a:p>
            <a:r>
              <a:rPr lang="en-US" dirty="0"/>
              <a:t>Moral relevance</a:t>
            </a:r>
          </a:p>
          <a:p>
            <a:r>
              <a:rPr lang="en-US" dirty="0"/>
              <a:t>Fairness</a:t>
            </a:r>
          </a:p>
          <a:p>
            <a:r>
              <a:rPr lang="en-US" dirty="0"/>
              <a:t>Responsiveness</a:t>
            </a:r>
          </a:p>
          <a:p>
            <a:r>
              <a:rPr lang="en-US" dirty="0"/>
              <a:t>Control</a:t>
            </a:r>
          </a:p>
          <a:p>
            <a:pPr marL="0" indent="0">
              <a:buNone/>
            </a:pPr>
            <a:r>
              <a:rPr lang="en-US" dirty="0">
                <a:effectLst/>
              </a:rPr>
              <a:t>They may be wrong about the hazard of noncombustibles.  But they’re right about the outrage.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9420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Outrage isn’t the only thing going on, of course.</a:t>
            </a:r>
          </a:p>
          <a:p>
            <a:r>
              <a:rPr lang="en-US" dirty="0" smtClean="0"/>
              <a:t>And there is no magic formula that gets outrage to zero.  Michael Bloomberg isn’t going to come over to your side.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The realistic goal: </a:t>
            </a:r>
          </a:p>
          <a:p>
            <a:pPr marL="400050" lvl="1" indent="0">
              <a:buNone/>
            </a:pPr>
            <a:r>
              <a:rPr lang="en-US" dirty="0" smtClean="0">
                <a:effectLst/>
              </a:rPr>
              <a:t>Turn </a:t>
            </a:r>
            <a:r>
              <a:rPr lang="en-US" dirty="0">
                <a:effectLst/>
              </a:rPr>
              <a:t>strong opponents into weaker opponents, and weak opponents into nonparticipants </a:t>
            </a:r>
            <a:r>
              <a:rPr lang="en-US" dirty="0" smtClean="0">
                <a:effectLst/>
              </a:rPr>
              <a:t>who no longer see much need to fight you.  </a:t>
            </a:r>
            <a:endParaRPr lang="en-US" dirty="0">
              <a:effectLst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181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 the outrage is mostly about the industry, not the product line, industry spokespeople are best positioned to address it: “I get why you hate us.”</a:t>
            </a:r>
          </a:p>
          <a:p>
            <a:r>
              <a:rPr lang="en-US" dirty="0" smtClean="0"/>
              <a:t>“The industry” is the cigarette industry.  The noncombustibles industry now owns that identity.</a:t>
            </a:r>
          </a:p>
          <a:p>
            <a:r>
              <a:rPr lang="en-US" dirty="0" smtClean="0"/>
              <a:t>Academics, longtime anti-tobacco warriors, and public health renegades can consider a different pitch: “I hate them too.  It was a tough choice: save lives or get even.” 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7260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9354" y="1641476"/>
            <a:ext cx="10363200" cy="4378325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#1:	Acknowledge prior misbehaviors.</a:t>
            </a:r>
          </a:p>
          <a:p>
            <a:pPr lvl="2" indent="-342900"/>
            <a:r>
              <a:rPr lang="en-US" dirty="0" smtClean="0"/>
              <a:t>Wallow in them.</a:t>
            </a:r>
          </a:p>
          <a:p>
            <a:pPr lvl="2" indent="-342900"/>
            <a:r>
              <a:rPr lang="en-US" dirty="0" smtClean="0"/>
              <a:t>“Let’s put that behind us” is the victim’s line, not the perpetrator’s.</a:t>
            </a:r>
          </a:p>
          <a:p>
            <a:pPr lvl="2" indent="-342900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25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#1:	Acknowledge prior </a:t>
            </a:r>
            <a:r>
              <a:rPr lang="en-US" dirty="0" smtClean="0"/>
              <a:t>misbehaviors.</a:t>
            </a:r>
          </a:p>
          <a:p>
            <a:pPr marL="0" indent="0">
              <a:buNone/>
            </a:pPr>
            <a:r>
              <a:rPr lang="en-US" dirty="0" smtClean="0"/>
              <a:t>#2:	Stake out the middle.</a:t>
            </a:r>
          </a:p>
          <a:p>
            <a:pPr lvl="2" indent="-342900"/>
            <a:r>
              <a:rPr lang="en-US" dirty="0" smtClean="0"/>
              <a:t>Never overstate your case.  Only the alarming side gets to exaggerate.</a:t>
            </a:r>
          </a:p>
          <a:p>
            <a:pPr lvl="2" indent="-342900"/>
            <a:r>
              <a:rPr lang="en-US" dirty="0" smtClean="0">
                <a:effectLst/>
              </a:rPr>
              <a:t>Include </a:t>
            </a:r>
            <a:r>
              <a:rPr lang="en-US" dirty="0" smtClean="0">
                <a:effectLst/>
              </a:rPr>
              <a:t>the </a:t>
            </a:r>
            <a:r>
              <a:rPr lang="en-US" dirty="0" smtClean="0">
                <a:effectLst/>
              </a:rPr>
              <a:t>critics’ points in your own messaging – so there’s </a:t>
            </a:r>
            <a:r>
              <a:rPr lang="en-US" dirty="0">
                <a:effectLst/>
              </a:rPr>
              <a:t>nothing truthful left for </a:t>
            </a:r>
            <a:r>
              <a:rPr lang="en-US" dirty="0" smtClean="0">
                <a:effectLst/>
              </a:rPr>
              <a:t>them </a:t>
            </a:r>
            <a:r>
              <a:rPr lang="en-US" dirty="0">
                <a:effectLst/>
              </a:rPr>
              <a:t>to say that you’re not saying yourself.</a:t>
            </a:r>
          </a:p>
          <a:p>
            <a:pPr lvl="2" indent="-342900"/>
            <a:endParaRPr lang="en-US" dirty="0" smtClean="0"/>
          </a:p>
          <a:p>
            <a:pPr lvl="2" indent="-342900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0942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#1:	Acknowledge prior </a:t>
            </a:r>
            <a:r>
              <a:rPr lang="en-US" dirty="0" smtClean="0"/>
              <a:t>misbehaviors.</a:t>
            </a:r>
          </a:p>
          <a:p>
            <a:pPr marL="0" indent="0">
              <a:buNone/>
            </a:pPr>
            <a:r>
              <a:rPr lang="en-US" dirty="0" smtClean="0"/>
              <a:t>#2:	Stake out the middle.</a:t>
            </a:r>
          </a:p>
          <a:p>
            <a:pPr marL="0" indent="0">
              <a:buNone/>
            </a:pPr>
            <a:r>
              <a:rPr lang="en-US" dirty="0" smtClean="0"/>
              <a:t>#3:	Acknowledge current problems.</a:t>
            </a:r>
          </a:p>
          <a:p>
            <a:pPr lvl="2" indent="-342900"/>
            <a:r>
              <a:rPr lang="en-US" dirty="0" smtClean="0"/>
              <a:t>You know what they are: youth uptake, dual use, safety data, etc.</a:t>
            </a:r>
          </a:p>
          <a:p>
            <a:pPr lvl="2" indent="-342900"/>
            <a:r>
              <a:rPr lang="en-US" dirty="0" smtClean="0"/>
              <a:t>And </a:t>
            </a:r>
            <a:r>
              <a:rPr lang="en-US" dirty="0" smtClean="0"/>
              <a:t>for industry folks: No </a:t>
            </a:r>
            <a:r>
              <a:rPr lang="en-US" dirty="0" smtClean="0"/>
              <a:t>pretending you’re not doing this for money!</a:t>
            </a:r>
          </a:p>
          <a:p>
            <a:pPr lvl="2" indent="-342900"/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61677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#1:	Acknowledge prior </a:t>
            </a:r>
            <a:r>
              <a:rPr lang="en-US" dirty="0" smtClean="0"/>
              <a:t>misbehaviors.</a:t>
            </a:r>
          </a:p>
          <a:p>
            <a:pPr marL="0" indent="0">
              <a:buNone/>
            </a:pPr>
            <a:r>
              <a:rPr lang="en-US" dirty="0" smtClean="0"/>
              <a:t>#2:	Stake out the middle.</a:t>
            </a:r>
          </a:p>
          <a:p>
            <a:pPr marL="0" indent="0">
              <a:buNone/>
            </a:pPr>
            <a:r>
              <a:rPr lang="en-US" dirty="0" smtClean="0"/>
              <a:t>#3:	Acknowledge current problems.</a:t>
            </a:r>
          </a:p>
          <a:p>
            <a:pPr marL="0" indent="0">
              <a:buNone/>
            </a:pPr>
            <a:r>
              <a:rPr lang="en-US" dirty="0" smtClean="0"/>
              <a:t>#4:	Share control and be accountable.</a:t>
            </a:r>
          </a:p>
          <a:p>
            <a:pPr lvl="2" indent="-342900"/>
            <a:r>
              <a:rPr lang="en-US" dirty="0" smtClean="0"/>
              <a:t>The industry </a:t>
            </a:r>
            <a:r>
              <a:rPr lang="en-US" dirty="0" smtClean="0"/>
              <a:t>can’t </a:t>
            </a:r>
            <a:r>
              <a:rPr lang="en-US" i="1" dirty="0" smtClean="0"/>
              <a:t>be</a:t>
            </a:r>
            <a:r>
              <a:rPr lang="en-US" dirty="0" smtClean="0"/>
              <a:t> “the good guys” – but </a:t>
            </a:r>
            <a:r>
              <a:rPr lang="en-US" dirty="0" smtClean="0"/>
              <a:t>it </a:t>
            </a:r>
            <a:r>
              <a:rPr lang="en-US" i="1" dirty="0" smtClean="0"/>
              <a:t>can </a:t>
            </a:r>
            <a:r>
              <a:rPr lang="en-US" dirty="0" smtClean="0"/>
              <a:t>let “the good guys” regulate </a:t>
            </a:r>
            <a:r>
              <a:rPr lang="en-US" dirty="0" smtClean="0"/>
              <a:t>it.</a:t>
            </a:r>
            <a:endParaRPr lang="en-US" dirty="0" smtClean="0"/>
          </a:p>
          <a:p>
            <a:pPr lvl="2" indent="-342900"/>
            <a:r>
              <a:rPr lang="en-US" dirty="0" smtClean="0"/>
              <a:t>“Track us, don’t trust us.”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028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10363200" cy="457200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#1:	Acknowledge prior </a:t>
            </a:r>
            <a:r>
              <a:rPr lang="en-US" dirty="0" smtClean="0"/>
              <a:t>misbehaviors.</a:t>
            </a:r>
          </a:p>
          <a:p>
            <a:pPr marL="0" indent="0">
              <a:buNone/>
            </a:pPr>
            <a:r>
              <a:rPr lang="en-US" dirty="0" smtClean="0"/>
              <a:t>#2:	Stake out the middle.</a:t>
            </a:r>
          </a:p>
          <a:p>
            <a:pPr marL="0" indent="0">
              <a:buNone/>
            </a:pPr>
            <a:r>
              <a:rPr lang="en-US" dirty="0" smtClean="0"/>
              <a:t>#3:	Acknowledge current problems.</a:t>
            </a:r>
          </a:p>
          <a:p>
            <a:pPr marL="0" indent="0">
              <a:buNone/>
            </a:pPr>
            <a:r>
              <a:rPr lang="en-US" dirty="0" smtClean="0"/>
              <a:t>#4:	Share control and be accountable.</a:t>
            </a:r>
          </a:p>
          <a:p>
            <a:pPr marL="0" indent="0">
              <a:buNone/>
            </a:pPr>
            <a:r>
              <a:rPr lang="en-US" dirty="0" smtClean="0"/>
              <a:t>#5:	Give away the credit.</a:t>
            </a:r>
          </a:p>
          <a:p>
            <a:pPr lvl="2" indent="-342900"/>
            <a:r>
              <a:rPr lang="en-US" dirty="0" smtClean="0"/>
              <a:t>Examples include age verification and marketing rules.</a:t>
            </a:r>
          </a:p>
          <a:p>
            <a:pPr lvl="2" indent="-342900"/>
            <a:r>
              <a:rPr lang="en-US" dirty="0" smtClean="0">
                <a:effectLst/>
              </a:rPr>
              <a:t>Industry folks can credit their </a:t>
            </a:r>
            <a:r>
              <a:rPr lang="en-US" dirty="0" smtClean="0">
                <a:effectLst/>
              </a:rPr>
              <a:t>critics for transforming </a:t>
            </a:r>
            <a:r>
              <a:rPr lang="en-US" dirty="0" smtClean="0">
                <a:effectLst/>
              </a:rPr>
              <a:t>the </a:t>
            </a:r>
            <a:r>
              <a:rPr lang="en-US" dirty="0" smtClean="0">
                <a:effectLst/>
              </a:rPr>
              <a:t>entire </a:t>
            </a:r>
            <a:r>
              <a:rPr lang="en-US" dirty="0" smtClean="0">
                <a:effectLst/>
              </a:rPr>
              <a:t>industry: </a:t>
            </a:r>
            <a:endParaRPr lang="en-US" dirty="0" smtClean="0">
              <a:effectLst/>
            </a:endParaRPr>
          </a:p>
          <a:p>
            <a:pPr marL="800100" lvl="2" indent="0" algn="ctr">
              <a:buNone/>
            </a:pPr>
            <a:r>
              <a:rPr lang="en-US" sz="4000" dirty="0" smtClean="0">
                <a:effectLst/>
              </a:rPr>
              <a:t>“You </a:t>
            </a:r>
            <a:r>
              <a:rPr lang="en-US" sz="4000" dirty="0">
                <a:effectLst/>
              </a:rPr>
              <a:t>made us do it.”  </a:t>
            </a:r>
          </a:p>
          <a:p>
            <a:pPr lvl="2" indent="-342900"/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1082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Their Outrage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#1:	Acknowledge prior </a:t>
            </a:r>
            <a:r>
              <a:rPr lang="en-US" dirty="0" smtClean="0"/>
              <a:t>misbehaviors.</a:t>
            </a:r>
          </a:p>
          <a:p>
            <a:pPr marL="0" indent="0">
              <a:buNone/>
            </a:pPr>
            <a:r>
              <a:rPr lang="en-US" dirty="0" smtClean="0"/>
              <a:t>#2:	Stake out the middle.</a:t>
            </a:r>
          </a:p>
          <a:p>
            <a:pPr marL="0" indent="0">
              <a:buNone/>
            </a:pPr>
            <a:r>
              <a:rPr lang="en-US" dirty="0" smtClean="0"/>
              <a:t>#3:	Acknowledge current problems.</a:t>
            </a:r>
          </a:p>
          <a:p>
            <a:pPr marL="0" indent="0">
              <a:buNone/>
            </a:pPr>
            <a:r>
              <a:rPr lang="en-US" dirty="0" smtClean="0"/>
              <a:t>#4:	Share control and be accountable.</a:t>
            </a:r>
          </a:p>
          <a:p>
            <a:pPr marL="0" indent="0">
              <a:buNone/>
            </a:pPr>
            <a:r>
              <a:rPr lang="en-US" dirty="0" smtClean="0"/>
              <a:t>#5:	Give away the credit.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Q&amp;A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(c) 2026 by Peter M. Sandman -- for more information see www.psandman.com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BD8D97-76A8-6543-8ABD-BF555CA4AE7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5931214"/>
      </p:ext>
    </p:extLst>
  </p:cSld>
  <p:clrMapOvr>
    <a:masterClrMapping/>
  </p:clrMapOvr>
</p:sld>
</file>

<file path=ppt/theme/theme1.xml><?xml version="1.0" encoding="utf-8"?>
<a:theme xmlns:a="http://schemas.openxmlformats.org/drawingml/2006/main" name="Blue Diagonal">
  <a:themeElements>
    <a:clrScheme name="Blue Diagonal 1">
      <a:dk1>
        <a:srgbClr val="000000"/>
      </a:dk1>
      <a:lt1>
        <a:srgbClr val="FFFFFF"/>
      </a:lt1>
      <a:dk2>
        <a:srgbClr val="0066FF"/>
      </a:dk2>
      <a:lt2>
        <a:srgbClr val="FFFF00"/>
      </a:lt2>
      <a:accent1>
        <a:srgbClr val="00CCCC"/>
      </a:accent1>
      <a:accent2>
        <a:srgbClr val="FF33CC"/>
      </a:accent2>
      <a:accent3>
        <a:srgbClr val="AAB8FF"/>
      </a:accent3>
      <a:accent4>
        <a:srgbClr val="DADADA"/>
      </a:accent4>
      <a:accent5>
        <a:srgbClr val="AAE2E2"/>
      </a:accent5>
      <a:accent6>
        <a:srgbClr val="E72DB9"/>
      </a:accent6>
      <a:hlink>
        <a:srgbClr val="FF4568"/>
      </a:hlink>
      <a:folHlink>
        <a:srgbClr val="CCECFF"/>
      </a:folHlink>
    </a:clrScheme>
    <a:fontScheme name="Blue Diagonal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Blue Diagonal 1">
        <a:dk1>
          <a:srgbClr val="000000"/>
        </a:dk1>
        <a:lt1>
          <a:srgbClr val="FFFFFF"/>
        </a:lt1>
        <a:dk2>
          <a:srgbClr val="0066FF"/>
        </a:dk2>
        <a:lt2>
          <a:srgbClr val="FFFF00"/>
        </a:lt2>
        <a:accent1>
          <a:srgbClr val="00CCCC"/>
        </a:accent1>
        <a:accent2>
          <a:srgbClr val="FF33CC"/>
        </a:accent2>
        <a:accent3>
          <a:srgbClr val="AAB8FF"/>
        </a:accent3>
        <a:accent4>
          <a:srgbClr val="DADADA"/>
        </a:accent4>
        <a:accent5>
          <a:srgbClr val="AAE2E2"/>
        </a:accent5>
        <a:accent6>
          <a:srgbClr val="E72DB9"/>
        </a:accent6>
        <a:hlink>
          <a:srgbClr val="FF4568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Diagonal 2">
        <a:dk1>
          <a:srgbClr val="000000"/>
        </a:dk1>
        <a:lt1>
          <a:srgbClr val="9999FF"/>
        </a:lt1>
        <a:dk2>
          <a:srgbClr val="6600FF"/>
        </a:dk2>
        <a:lt2>
          <a:srgbClr val="FFFFFF"/>
        </a:lt2>
        <a:accent1>
          <a:srgbClr val="CCCCFF"/>
        </a:accent1>
        <a:accent2>
          <a:srgbClr val="FF99FF"/>
        </a:accent2>
        <a:accent3>
          <a:srgbClr val="CACAFF"/>
        </a:accent3>
        <a:accent4>
          <a:srgbClr val="000000"/>
        </a:accent4>
        <a:accent5>
          <a:srgbClr val="E2E2FF"/>
        </a:accent5>
        <a:accent6>
          <a:srgbClr val="E78AE7"/>
        </a:accent6>
        <a:hlink>
          <a:srgbClr val="00CC66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DDDDDD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A1A1A1"/>
        </a:accent6>
        <a:hlink>
          <a:srgbClr val="4D4D4D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Diagonal 4">
        <a:dk1>
          <a:srgbClr val="000000"/>
        </a:dk1>
        <a:lt1>
          <a:srgbClr val="FFFFFF"/>
        </a:lt1>
        <a:dk2>
          <a:srgbClr val="990066"/>
        </a:dk2>
        <a:lt2>
          <a:srgbClr val="FFFF00"/>
        </a:lt2>
        <a:accent1>
          <a:srgbClr val="996633"/>
        </a:accent1>
        <a:accent2>
          <a:srgbClr val="CC6600"/>
        </a:accent2>
        <a:accent3>
          <a:srgbClr val="CAAAB8"/>
        </a:accent3>
        <a:accent4>
          <a:srgbClr val="DADADA"/>
        </a:accent4>
        <a:accent5>
          <a:srgbClr val="CAB8AD"/>
        </a:accent5>
        <a:accent6>
          <a:srgbClr val="B95C00"/>
        </a:accent6>
        <a:hlink>
          <a:srgbClr val="999933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23667</TotalTime>
  <Words>759</Words>
  <Application>Microsoft Office PowerPoint</Application>
  <PresentationFormat>Custom</PresentationFormat>
  <Paragraphs>133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Blue Diagonal</vt:lpstr>
      <vt:lpstr>    Outrage Reduction about Harm Reduction:  Addressing Public Health’s Anti-Noncombustibles Bias     </vt:lpstr>
      <vt:lpstr>Some Introductory Context</vt:lpstr>
      <vt:lpstr>Things I’m Assuming You Know Already</vt:lpstr>
      <vt:lpstr>PowerPoint Presentation</vt:lpstr>
      <vt:lpstr>Risk Communication 101 </vt:lpstr>
      <vt:lpstr>PowerPoint Presentation</vt:lpstr>
      <vt:lpstr>Why Are They So Outraged?</vt:lpstr>
      <vt:lpstr>Why Are They So Outraged?</vt:lpstr>
      <vt:lpstr>Reducing Their Outrage </vt:lpstr>
      <vt:lpstr>Reducing Their Outrage</vt:lpstr>
      <vt:lpstr>Reducing Their Outrage</vt:lpstr>
      <vt:lpstr>Reducing Their Outrage</vt:lpstr>
      <vt:lpstr>Reducing Their Outrage</vt:lpstr>
      <vt:lpstr>Reducing Their Outrage</vt:lpstr>
      <vt:lpstr>Reducing Their Outrage</vt:lpstr>
      <vt:lpstr>Reducing Their Outrage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Jody Lanard</dc:creator>
  <cp:lastModifiedBy>Peter</cp:lastModifiedBy>
  <cp:revision>177</cp:revision>
  <dcterms:created xsi:type="dcterms:W3CDTF">2021-10-25T21:54:33Z</dcterms:created>
  <dcterms:modified xsi:type="dcterms:W3CDTF">2026-09-25T21:10:35Z</dcterms:modified>
</cp:coreProperties>
</file>